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9" r:id="rId3"/>
    <p:sldId id="292" r:id="rId4"/>
    <p:sldId id="261" r:id="rId5"/>
    <p:sldId id="262" r:id="rId6"/>
    <p:sldId id="263" r:id="rId7"/>
    <p:sldId id="265" r:id="rId8"/>
    <p:sldId id="293" r:id="rId9"/>
    <p:sldId id="294" r:id="rId10"/>
    <p:sldId id="270" r:id="rId11"/>
    <p:sldId id="271" r:id="rId12"/>
    <p:sldId id="272" r:id="rId13"/>
    <p:sldId id="274" r:id="rId14"/>
    <p:sldId id="276" r:id="rId15"/>
    <p:sldId id="278" r:id="rId16"/>
    <p:sldId id="296" r:id="rId17"/>
    <p:sldId id="279" r:id="rId18"/>
    <p:sldId id="297" r:id="rId19"/>
    <p:sldId id="285" r:id="rId20"/>
    <p:sldId id="286" r:id="rId21"/>
    <p:sldId id="287" r:id="rId22"/>
    <p:sldId id="288" r:id="rId23"/>
    <p:sldId id="295" r:id="rId24"/>
    <p:sldId id="291" r:id="rId2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79" autoAdjust="0"/>
  </p:normalViewPr>
  <p:slideViewPr>
    <p:cSldViewPr snapToGrid="0" snapToObjects="1">
      <p:cViewPr varScale="1">
        <p:scale>
          <a:sx n="102" d="100"/>
          <a:sy n="102" d="100"/>
        </p:scale>
        <p:origin x="117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8FED3-42A5-488D-ABC7-CC9878B4F230}" type="datetimeFigureOut">
              <a:rPr lang="en-US" smtClean="0"/>
              <a:t>9/6/2016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3C278-C5C8-4141-B4C9-0F4F11513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5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b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0" y="6538383"/>
            <a:ext cx="4826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400" dirty="0" smtClean="0">
                <a:latin typeface="Arial" pitchFamily="34" charset="0"/>
              </a:rPr>
              <a:t>All materials copyright UMBC unless otherwise</a:t>
            </a:r>
            <a:r>
              <a:rPr lang="en-US" altLang="en-US" sz="1400" baseline="0" dirty="0" smtClean="0">
                <a:latin typeface="Arial" pitchFamily="34" charset="0"/>
              </a:rPr>
              <a:t> noted</a:t>
            </a:r>
            <a:endParaRPr lang="en-US" altLang="en-US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9318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218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75186"/>
            <a:ext cx="8229600" cy="451768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672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200" b="1"/>
            </a:lvl1pPr>
          </a:lstStyle>
          <a:p>
            <a:fld id="{D9BA9C6D-FA02-438E-B37E-110BEE5292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750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92875"/>
            <a:ext cx="5672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200" b="1"/>
            </a:lvl1pPr>
          </a:lstStyle>
          <a:p>
            <a:fld id="{D9BA9C6D-FA02-438E-B37E-110BEE5292AE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0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31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974850"/>
            <a:ext cx="82296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569075"/>
            <a:ext cx="9144000" cy="288925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8318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1030" name="Picture 9" descr="UMBClogo_offset_cmyk-W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7000"/>
            <a:ext cx="33162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Box 10"/>
          <p:cNvSpPr txBox="1">
            <a:spLocks noChangeArrowheads="1"/>
          </p:cNvSpPr>
          <p:nvPr userDrawn="1"/>
        </p:nvSpPr>
        <p:spPr bwMode="auto">
          <a:xfrm>
            <a:off x="7181850" y="6542088"/>
            <a:ext cx="1822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/>
            <a:r>
              <a:rPr lang="en-US" altLang="en-US" sz="1400" dirty="0">
                <a:latin typeface="Arial" pitchFamily="34" charset="0"/>
              </a:rPr>
              <a:t>www.umbc.edu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66886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200" b="1"/>
            </a:lvl1pPr>
          </a:lstStyle>
          <a:p>
            <a:fld id="{D9BA9C6D-FA02-438E-B37E-110BEE5292A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Jenqhpwvl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s://www.youtube.com/watch?v=g0TaYhjpOfo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KIu9yen5nc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/>
          <a:lstStyle/>
          <a:p>
            <a:r>
              <a:rPr lang="en-US" altLang="en-US" dirty="0"/>
              <a:t>CMSC201</a:t>
            </a:r>
            <a:br>
              <a:rPr lang="en-US" altLang="en-US" dirty="0"/>
            </a:br>
            <a:r>
              <a:rPr lang="en-US" altLang="en-US" dirty="0"/>
              <a:t> Computer Science I for Majors</a:t>
            </a: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/>
            </a:r>
            <a:br>
              <a:rPr lang="en-US" altLang="en-US" sz="4000" dirty="0"/>
            </a:br>
            <a:r>
              <a:rPr lang="en-US" altLang="en-US" sz="4000" dirty="0"/>
              <a:t>Lecture </a:t>
            </a:r>
            <a:r>
              <a:rPr lang="en-US" altLang="en-US" sz="4000" dirty="0" smtClean="0"/>
              <a:t>0X </a:t>
            </a:r>
            <a:r>
              <a:rPr lang="en-US" altLang="en-US" sz="4000" dirty="0" smtClean="0"/>
              <a:t>- </a:t>
            </a:r>
            <a:r>
              <a:rPr lang="en-US" altLang="en-US" sz="4000" dirty="0" smtClean="0"/>
              <a:t>Careers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3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963" y="826364"/>
            <a:ext cx="8410074" cy="1143000"/>
          </a:xfrm>
        </p:spPr>
        <p:txBody>
          <a:bodyPr/>
          <a:lstStyle/>
          <a:p>
            <a:r>
              <a:rPr lang="en-US" dirty="0" smtClean="0"/>
              <a:t>Learning to Program is for Everyone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 </a:t>
            </a:r>
            <a:r>
              <a:rPr lang="en-US" dirty="0">
                <a:hlinkClick r:id="rId2"/>
              </a:rPr>
              <a:t>Lost Interview with Steve Jobs</a:t>
            </a:r>
            <a:r>
              <a:rPr lang="en-US" dirty="0"/>
              <a:t>, </a:t>
            </a:r>
            <a:r>
              <a:rPr lang="en-US" dirty="0" smtClean="0"/>
              <a:t>he said:</a:t>
            </a:r>
          </a:p>
          <a:p>
            <a:endParaRPr lang="en-US" dirty="0"/>
          </a:p>
          <a:p>
            <a:pPr marL="914400" lvl="1" indent="0">
              <a:buNone/>
            </a:pPr>
            <a:r>
              <a:rPr lang="en-US" sz="3600" dirty="0" smtClean="0"/>
              <a:t>“</a:t>
            </a:r>
            <a:r>
              <a:rPr lang="en-US" sz="3600" dirty="0"/>
              <a:t>I think everybody in this country should </a:t>
            </a:r>
            <a:r>
              <a:rPr lang="en-US" sz="3600" dirty="0" smtClean="0"/>
              <a:t> learn  how  to  program  a </a:t>
            </a:r>
            <a:r>
              <a:rPr lang="en-US" sz="3600" dirty="0"/>
              <a:t>computer because </a:t>
            </a:r>
            <a:r>
              <a:rPr lang="en-US" sz="3600" dirty="0" smtClean="0"/>
              <a:t>it  </a:t>
            </a:r>
            <a:r>
              <a:rPr lang="en-US" sz="3600" dirty="0"/>
              <a:t>teaches </a:t>
            </a:r>
            <a:r>
              <a:rPr lang="en-US" sz="3600" dirty="0" smtClean="0"/>
              <a:t>you </a:t>
            </a:r>
            <a:br>
              <a:rPr lang="en-US" sz="3600" dirty="0" smtClean="0"/>
            </a:br>
            <a:r>
              <a:rPr lang="en-US" sz="3600" dirty="0" smtClean="0"/>
              <a:t>how </a:t>
            </a:r>
            <a:r>
              <a:rPr lang="en-US" sz="3600" dirty="0"/>
              <a:t>to think.”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1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Biology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Genome Project</a:t>
            </a:r>
          </a:p>
          <a:p>
            <a:r>
              <a:rPr lang="en-US" dirty="0" smtClean="0"/>
              <a:t>Tagging and tracking animals</a:t>
            </a:r>
          </a:p>
          <a:p>
            <a:r>
              <a:rPr lang="en-US" dirty="0" smtClean="0"/>
              <a:t>Protein folding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2" r="33948" b="17475"/>
          <a:stretch/>
        </p:blipFill>
        <p:spPr>
          <a:xfrm>
            <a:off x="1324396" y="3698285"/>
            <a:ext cx="2773279" cy="2731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>
          <a:xfrm>
            <a:off x="6039852" y="1967583"/>
            <a:ext cx="2197608" cy="1605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6" t="14392"/>
          <a:stretch/>
        </p:blipFill>
        <p:spPr>
          <a:xfrm>
            <a:off x="4726823" y="3862077"/>
            <a:ext cx="3510637" cy="254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Film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Animated films</a:t>
            </a:r>
          </a:p>
          <a:p>
            <a:r>
              <a:rPr lang="en-US" dirty="0" smtClean="0"/>
              <a:t>Motion capture</a:t>
            </a:r>
          </a:p>
          <a:p>
            <a:r>
              <a:rPr lang="en-US" dirty="0"/>
              <a:t>CG special effects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3926389"/>
            <a:ext cx="40005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5" y="4399550"/>
            <a:ext cx="3769898" cy="1726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85" y="1750423"/>
            <a:ext cx="3553320" cy="22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Healthcare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Pharmaceutical manufacturing</a:t>
            </a:r>
          </a:p>
          <a:p>
            <a:r>
              <a:rPr lang="en-US" dirty="0" smtClean="0"/>
              <a:t>Predictive diagnostics</a:t>
            </a:r>
          </a:p>
          <a:p>
            <a:r>
              <a:rPr lang="en-US" dirty="0"/>
              <a:t>Chemotherapy machines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02" y="4052799"/>
            <a:ext cx="3275669" cy="2188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33314" r="35052" b="13350"/>
          <a:stretch/>
        </p:blipFill>
        <p:spPr>
          <a:xfrm>
            <a:off x="6124072" y="1828922"/>
            <a:ext cx="2719137" cy="1856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6"/>
          <a:stretch/>
        </p:blipFill>
        <p:spPr>
          <a:xfrm>
            <a:off x="4307305" y="3841763"/>
            <a:ext cx="4379495" cy="26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3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Analyzing data from spacecraft</a:t>
            </a:r>
          </a:p>
          <a:p>
            <a:r>
              <a:rPr lang="en-US" dirty="0" smtClean="0"/>
              <a:t>Planning the Mars mission</a:t>
            </a:r>
          </a:p>
          <a:p>
            <a:r>
              <a:rPr lang="en-US" dirty="0"/>
              <a:t>Programming landers, shuttles,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9" r="45439"/>
          <a:stretch/>
        </p:blipFill>
        <p:spPr>
          <a:xfrm>
            <a:off x="457200" y="3866534"/>
            <a:ext cx="3242905" cy="23630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r="12755"/>
          <a:stretch/>
        </p:blipFill>
        <p:spPr>
          <a:xfrm>
            <a:off x="4030578" y="4018091"/>
            <a:ext cx="2370221" cy="22115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4530" y="1969364"/>
            <a:ext cx="2145092" cy="4424922"/>
            <a:chOff x="6854530" y="1969364"/>
            <a:chExt cx="2145092" cy="44249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7" r="7088"/>
            <a:stretch/>
          </p:blipFill>
          <p:spPr>
            <a:xfrm>
              <a:off x="6854530" y="1969364"/>
              <a:ext cx="2145092" cy="396325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32991" y="5932621"/>
              <a:ext cx="1588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Margaret Hamilton &amp;</a:t>
              </a:r>
              <a:br>
                <a:rPr lang="en-US" sz="1200" dirty="0" smtClean="0"/>
              </a:br>
              <a:r>
                <a:rPr lang="en-US" sz="1200" dirty="0" smtClean="0"/>
                <a:t>her Apollo 11 code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9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Google’s self-driving car</a:t>
            </a:r>
          </a:p>
          <a:p>
            <a:r>
              <a:rPr lang="en-US" dirty="0" smtClean="0"/>
              <a:t>Automated factories</a:t>
            </a:r>
          </a:p>
          <a:p>
            <a:r>
              <a:rPr lang="en-US" dirty="0" smtClean="0"/>
              <a:t>Robots!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</a:t>
            </a:r>
            <a:r>
              <a:rPr lang="en-US" dirty="0" err="1" smtClean="0"/>
              <a:t>MechE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1"/>
          <a:stretch/>
        </p:blipFill>
        <p:spPr>
          <a:xfrm>
            <a:off x="733928" y="3729000"/>
            <a:ext cx="2863515" cy="2646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2014500"/>
            <a:ext cx="3048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48" y="4053072"/>
            <a:ext cx="3020946" cy="217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7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Robot bloopers:</a:t>
            </a:r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www.youtube.com/watch?v=g0TaYhjpOfo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(More Robots)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2011680"/>
            <a:ext cx="30480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78" y="1975186"/>
            <a:ext cx="3429000" cy="1924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717961"/>
            <a:ext cx="5715000" cy="32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7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Science and Finance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High-frequency trading</a:t>
            </a:r>
          </a:p>
          <a:p>
            <a:r>
              <a:rPr lang="en-US" dirty="0"/>
              <a:t>Computational finance</a:t>
            </a:r>
          </a:p>
          <a:p>
            <a:r>
              <a:rPr lang="en-US" dirty="0"/>
              <a:t>Risk </a:t>
            </a:r>
            <a:r>
              <a:rPr lang="en-US" dirty="0" smtClean="0"/>
              <a:t>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5" name="Picture 4" descr="Flash-boys-jk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43" y="4014516"/>
            <a:ext cx="1547157" cy="23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i.stack.imgur.com/yZQgZ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12187"/>
            <a:ext cx="6156586" cy="191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7" t="4886" r="7305" b="6973"/>
          <a:stretch/>
        </p:blipFill>
        <p:spPr>
          <a:xfrm>
            <a:off x="5654842" y="1864894"/>
            <a:ext cx="2722062" cy="20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5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Grad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1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(or Why Not)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Reflect – think </a:t>
            </a:r>
            <a:r>
              <a:rPr lang="en-US" dirty="0"/>
              <a:t>about your education so </a:t>
            </a:r>
            <a:r>
              <a:rPr lang="en-US" dirty="0" smtClean="0"/>
              <a:t>far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are your </a:t>
            </a:r>
            <a:r>
              <a:rPr lang="en-US" sz="3200" dirty="0" smtClean="0"/>
              <a:t>passions?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are your goals in </a:t>
            </a:r>
            <a:r>
              <a:rPr lang="en-US" sz="3200" dirty="0" smtClean="0"/>
              <a:t>life?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excites </a:t>
            </a:r>
            <a:r>
              <a:rPr lang="en-US" sz="3200" dirty="0" smtClean="0"/>
              <a:t>you?</a:t>
            </a:r>
          </a:p>
          <a:p>
            <a:pPr lvl="1"/>
            <a:r>
              <a:rPr lang="en-US" sz="3200" dirty="0" smtClean="0"/>
              <a:t>What </a:t>
            </a:r>
            <a:r>
              <a:rPr lang="en-US" sz="3200" dirty="0"/>
              <a:t>lifestyles might you want? </a:t>
            </a:r>
          </a:p>
          <a:p>
            <a:pPr lvl="4"/>
            <a:endParaRPr lang="en-US" sz="1100" dirty="0"/>
          </a:p>
          <a:p>
            <a:r>
              <a:rPr lang="en-US" dirty="0"/>
              <a:t>Avoid listening to what others tell you to do; think about what you </a:t>
            </a:r>
            <a:r>
              <a:rPr lang="en-US" dirty="0" smtClean="0"/>
              <a:t>want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59788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introduce careers </a:t>
            </a:r>
            <a:r>
              <a:rPr lang="en-US" dirty="0"/>
              <a:t>in </a:t>
            </a:r>
            <a:r>
              <a:rPr lang="en-US" dirty="0" smtClean="0"/>
              <a:t>Computer Science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explore using Computer </a:t>
            </a:r>
            <a:r>
              <a:rPr lang="en-US" dirty="0" smtClean="0"/>
              <a:t>Science with</a:t>
            </a:r>
            <a:br>
              <a:rPr lang="en-US" dirty="0" smtClean="0"/>
            </a:br>
            <a:r>
              <a:rPr lang="en-US" sz="3200" dirty="0" smtClean="0"/>
              <a:t>other fields (interdisciplinary</a:t>
            </a:r>
            <a:r>
              <a:rPr lang="en-US" sz="3200" dirty="0" smtClean="0"/>
              <a:t>)</a:t>
            </a:r>
          </a:p>
          <a:p>
            <a:endParaRPr lang="en-US" dirty="0"/>
          </a:p>
          <a:p>
            <a:r>
              <a:rPr lang="en-US" sz="3200" dirty="0" smtClean="0"/>
              <a:t>Talk a little bit about grad school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09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(or Why Not)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b="1" dirty="0"/>
              <a:t>MS</a:t>
            </a:r>
            <a:r>
              <a:rPr lang="en-US" dirty="0"/>
              <a:t> is basically a technical degree that gives you more interesting job </a:t>
            </a:r>
            <a:r>
              <a:rPr lang="en-US" dirty="0" smtClean="0"/>
              <a:t>opportunities</a:t>
            </a:r>
            <a:endParaRPr lang="en-US" dirty="0"/>
          </a:p>
          <a:p>
            <a:r>
              <a:rPr lang="en-US" dirty="0"/>
              <a:t>A </a:t>
            </a:r>
            <a:r>
              <a:rPr lang="en-US" b="1" dirty="0"/>
              <a:t>PhD</a:t>
            </a:r>
            <a:r>
              <a:rPr lang="en-US" dirty="0"/>
              <a:t> is basically a research degree, which opens up a host of advanced and research-oriented </a:t>
            </a:r>
            <a:r>
              <a:rPr lang="en-US" dirty="0" smtClean="0"/>
              <a:t>opportunities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industry, MS and PhDs are often a ticket to eventual upper-level </a:t>
            </a:r>
            <a:r>
              <a:rPr lang="en-US" dirty="0" smtClean="0"/>
              <a:t>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324800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Long is Grad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969364"/>
            <a:ext cx="8795084" cy="4156799"/>
          </a:xfrm>
        </p:spPr>
        <p:txBody>
          <a:bodyPr/>
          <a:lstStyle/>
          <a:p>
            <a:r>
              <a:rPr lang="en-US" dirty="0" smtClean="0"/>
              <a:t>MS</a:t>
            </a:r>
          </a:p>
          <a:p>
            <a:pPr lvl="1"/>
            <a:r>
              <a:rPr lang="en-US" dirty="0" smtClean="0"/>
              <a:t>1 to 2 years is typical</a:t>
            </a:r>
          </a:p>
          <a:p>
            <a:endParaRPr lang="en-US" dirty="0"/>
          </a:p>
          <a:p>
            <a:r>
              <a:rPr lang="en-US" dirty="0"/>
              <a:t>PhD</a:t>
            </a:r>
          </a:p>
          <a:p>
            <a:pPr lvl="1"/>
            <a:r>
              <a:rPr lang="en-US" dirty="0"/>
              <a:t>4 to 6 years is typical</a:t>
            </a:r>
          </a:p>
          <a:p>
            <a:pPr lvl="1"/>
            <a:r>
              <a:rPr lang="en-US" dirty="0"/>
              <a:t>It can take longer! (8 years or more)</a:t>
            </a:r>
          </a:p>
          <a:p>
            <a:pPr lvl="2"/>
            <a:r>
              <a:rPr lang="en-US" sz="2800" dirty="0"/>
              <a:t>Many schools have a limit to how long you can take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258276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 Good For?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16" y="1969364"/>
            <a:ext cx="8795084" cy="4156799"/>
          </a:xfrm>
        </p:spPr>
        <p:txBody>
          <a:bodyPr/>
          <a:lstStyle/>
          <a:p>
            <a:r>
              <a:rPr lang="en-US" dirty="0" smtClean="0"/>
              <a:t>MS </a:t>
            </a:r>
            <a:r>
              <a:rPr lang="en-US" dirty="0"/>
              <a:t>is essentially a technical </a:t>
            </a:r>
            <a:r>
              <a:rPr lang="en-US" dirty="0" smtClean="0"/>
              <a:t>degree</a:t>
            </a:r>
          </a:p>
          <a:p>
            <a:pPr lvl="1"/>
            <a:r>
              <a:rPr lang="en-US" dirty="0" smtClean="0"/>
              <a:t>O</a:t>
            </a:r>
            <a:r>
              <a:rPr lang="en-US" dirty="0"/>
              <a:t>pen up a range of much more interesting </a:t>
            </a:r>
            <a:r>
              <a:rPr lang="en-US" dirty="0" smtClean="0"/>
              <a:t>jobs</a:t>
            </a:r>
          </a:p>
          <a:p>
            <a:pPr lvl="1"/>
            <a:r>
              <a:rPr lang="en-US" dirty="0" smtClean="0"/>
              <a:t>More responsibility</a:t>
            </a:r>
            <a:r>
              <a:rPr lang="en-US" dirty="0"/>
              <a:t>, creativity, flexibility, and </a:t>
            </a:r>
            <a:r>
              <a:rPr lang="en-US" dirty="0" smtClean="0"/>
              <a:t>income</a:t>
            </a:r>
          </a:p>
          <a:p>
            <a:endParaRPr lang="en-US" dirty="0"/>
          </a:p>
          <a:p>
            <a:r>
              <a:rPr lang="en-US" dirty="0"/>
              <a:t>PhD is basically a research degree</a:t>
            </a:r>
          </a:p>
          <a:p>
            <a:pPr lvl="1"/>
            <a:r>
              <a:rPr lang="en-US" dirty="0"/>
              <a:t>Research today is collaborative (interdisciplinary!)</a:t>
            </a:r>
          </a:p>
          <a:p>
            <a:pPr lvl="1"/>
            <a:r>
              <a:rPr lang="en-US" dirty="0"/>
              <a:t>No “lonely hacker toiling away alone in the night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Many become professors and also teach classes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22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878336" y="6550223"/>
            <a:ext cx="6023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http://web.cs.dartmouth.edu/undergraduate/major-redesign/advice-for-majors</a:t>
            </a:r>
          </a:p>
        </p:txBody>
      </p:sp>
    </p:spTree>
    <p:extLst>
      <p:ext uri="{BB962C8B-B14F-4D97-AF65-F5344CB8AC3E}">
        <p14:creationId xmlns:p14="http://schemas.microsoft.com/office/powerpoint/2010/main" val="17184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Most Schools Don’t Teach</a:t>
            </a:r>
            <a:endParaRPr lang="en-US" dirty="0"/>
          </a:p>
        </p:txBody>
      </p:sp>
      <p:pic>
        <p:nvPicPr>
          <p:cNvPr id="5" name="nKIu9yen5nc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0725" y="2007909"/>
            <a:ext cx="7742550" cy="435518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878336" y="6550223"/>
            <a:ext cx="3831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https://www.youtube.com/watch?v=nKIu9yen5nc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54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9364"/>
            <a:ext cx="8229600" cy="4156799"/>
          </a:xfrm>
        </p:spPr>
        <p:txBody>
          <a:bodyPr/>
          <a:lstStyle/>
          <a:p>
            <a:r>
              <a:rPr lang="en-US" dirty="0" smtClean="0"/>
              <a:t>Labs will meet in person starting next week</a:t>
            </a:r>
          </a:p>
          <a:p>
            <a:endParaRPr lang="en-US" dirty="0" smtClean="0"/>
          </a:p>
          <a:p>
            <a:r>
              <a:rPr lang="en-US" dirty="0" smtClean="0"/>
              <a:t>Lab 1 is due by Thursday night</a:t>
            </a:r>
            <a:endParaRPr lang="en-US" dirty="0"/>
          </a:p>
          <a:p>
            <a:r>
              <a:rPr lang="en-US" dirty="0" smtClean="0"/>
              <a:t>Homework 0 is out now</a:t>
            </a:r>
          </a:p>
          <a:p>
            <a:pPr lvl="1"/>
            <a:r>
              <a:rPr lang="en-US" dirty="0" smtClean="0"/>
              <a:t>Not “worth” points, but important material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Next </a:t>
            </a:r>
            <a:r>
              <a:rPr lang="en-US" dirty="0"/>
              <a:t>Class: </a:t>
            </a:r>
            <a:r>
              <a:rPr lang="en-US" dirty="0" smtClean="0"/>
              <a:t>Variables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73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Careers in STEM Fields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51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STEM is an acronym referring to the academic disciplines of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u="sng" dirty="0"/>
              <a:t>S</a:t>
            </a:r>
            <a:r>
              <a:rPr lang="en-US" dirty="0"/>
              <a:t>cience, </a:t>
            </a:r>
          </a:p>
          <a:p>
            <a:pPr lvl="1"/>
            <a:r>
              <a:rPr lang="en-US" u="sng" dirty="0"/>
              <a:t>T</a:t>
            </a:r>
            <a:r>
              <a:rPr lang="en-US" dirty="0"/>
              <a:t>echnology, </a:t>
            </a:r>
          </a:p>
          <a:p>
            <a:pPr lvl="1"/>
            <a:r>
              <a:rPr lang="en-US" u="sng" dirty="0"/>
              <a:t>E</a:t>
            </a:r>
            <a:r>
              <a:rPr lang="en-US" dirty="0"/>
              <a:t>ngineering, and </a:t>
            </a:r>
          </a:p>
          <a:p>
            <a:pPr lvl="1"/>
            <a:r>
              <a:rPr lang="en-US" u="sng" dirty="0" smtClean="0"/>
              <a:t>M</a:t>
            </a:r>
            <a:r>
              <a:rPr lang="en-US" dirty="0" smtClean="0"/>
              <a:t>athematics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Job Market (2013)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5.7 million total postings in STEM fields</a:t>
            </a:r>
          </a:p>
          <a:p>
            <a:pPr lvl="2"/>
            <a:endParaRPr lang="en-US" dirty="0"/>
          </a:p>
          <a:p>
            <a:r>
              <a:rPr lang="en-US" dirty="0"/>
              <a:t>4.4 million (76%) require at least a </a:t>
            </a:r>
            <a:br>
              <a:rPr lang="en-US" dirty="0"/>
            </a:br>
            <a:r>
              <a:rPr lang="en-US" u="sng" dirty="0"/>
              <a:t>bachelor’s degree</a:t>
            </a:r>
          </a:p>
          <a:p>
            <a:pPr lvl="2"/>
            <a:endParaRPr lang="en-US" dirty="0"/>
          </a:p>
          <a:p>
            <a:r>
              <a:rPr lang="en-US" dirty="0"/>
              <a:t>2.3 million (41%) are </a:t>
            </a:r>
            <a:r>
              <a:rPr lang="en-US" u="sng" dirty="0"/>
              <a:t>entry-level jobs </a:t>
            </a:r>
          </a:p>
          <a:p>
            <a:pPr lvl="1"/>
            <a:r>
              <a:rPr lang="en-US" dirty="0" smtClean="0"/>
              <a:t>Requiring </a:t>
            </a:r>
            <a:r>
              <a:rPr lang="en-US" dirty="0"/>
              <a:t>less than 2 years of experience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39809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STEM Jobs by Career Area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3" y="2339793"/>
            <a:ext cx="8811855" cy="26259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29475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 for STEM 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48% of all entry-level jobs requiring a </a:t>
            </a:r>
            <a:r>
              <a:rPr lang="en-US" dirty="0" smtClean="0"/>
              <a:t>bachelor’s </a:t>
            </a:r>
            <a:r>
              <a:rPr lang="en-US" dirty="0"/>
              <a:t>degree or higher </a:t>
            </a:r>
            <a:r>
              <a:rPr lang="en-US" dirty="0" smtClean="0"/>
              <a:t>are </a:t>
            </a:r>
            <a:r>
              <a:rPr lang="en-US" dirty="0"/>
              <a:t>in STEM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Only </a:t>
            </a:r>
            <a:r>
              <a:rPr lang="en-US" dirty="0"/>
              <a:t>29% of bachelor’s </a:t>
            </a:r>
            <a:r>
              <a:rPr lang="en-US" dirty="0" smtClean="0"/>
              <a:t>degrees are in a STEM field</a:t>
            </a:r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are </a:t>
            </a:r>
            <a:r>
              <a:rPr lang="en-US" u="sng" dirty="0"/>
              <a:t>2.5 entry-level job postings</a:t>
            </a:r>
            <a:r>
              <a:rPr lang="en-US" dirty="0"/>
              <a:t> for each new 4-year graduate in STEM </a:t>
            </a:r>
            <a:r>
              <a:rPr lang="en-US" dirty="0" smtClean="0"/>
              <a:t>fields</a:t>
            </a:r>
          </a:p>
          <a:p>
            <a:pPr lvl="1"/>
            <a:r>
              <a:rPr lang="en-US" dirty="0" smtClean="0"/>
              <a:t>Compared </a:t>
            </a:r>
            <a:r>
              <a:rPr lang="en-US" dirty="0"/>
              <a:t>to 1.1 postings for each new </a:t>
            </a:r>
            <a:r>
              <a:rPr lang="en-US" dirty="0" smtClean="0"/>
              <a:t>graduate </a:t>
            </a:r>
            <a:r>
              <a:rPr lang="en-US" dirty="0"/>
              <a:t>in non-STEM fields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342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</a:t>
            </a:r>
            <a:r>
              <a:rPr lang="en-US" sz="1400" dirty="0"/>
              <a:t>://burning-glass.com/research/stem/</a:t>
            </a:r>
          </a:p>
        </p:txBody>
      </p:sp>
    </p:spTree>
    <p:extLst>
      <p:ext uri="{BB962C8B-B14F-4D97-AF65-F5344CB8AC3E}">
        <p14:creationId xmlns:p14="http://schemas.microsoft.com/office/powerpoint/2010/main" val="341698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Demand is Only Growing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733926" y="6549509"/>
            <a:ext cx="45827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http://newsroom.unl.edu/announce/cse/3727/20691</a:t>
            </a:r>
            <a:endParaRPr lang="en-US" sz="1400" dirty="0"/>
          </a:p>
        </p:txBody>
      </p:sp>
      <p:pic>
        <p:nvPicPr>
          <p:cNvPr id="1026" name="Picture 2" descr="http://newsroom.unl.edu/announce/files/file4558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EBECEC"/>
              </a:clrFrom>
              <a:clrTo>
                <a:srgbClr val="EBEC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8" y="1607205"/>
            <a:ext cx="7634944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3654747" y="5740625"/>
            <a:ext cx="0" cy="452686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7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A9C6D-FA02-438E-B37E-110BEE5292AE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Interdisciplinary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12537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</TotalTime>
  <Words>532</Words>
  <Application>Microsoft Office PowerPoint</Application>
  <PresentationFormat>On-screen Show (4:3)</PresentationFormat>
  <Paragraphs>143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ＭＳ Ｐゴシック</vt:lpstr>
      <vt:lpstr>Arial</vt:lpstr>
      <vt:lpstr>Calibri</vt:lpstr>
      <vt:lpstr>Office Theme</vt:lpstr>
      <vt:lpstr>CMSC201  Computer Science I for Majors  Lecture 0X - Careers</vt:lpstr>
      <vt:lpstr>Today’s Objectives</vt:lpstr>
      <vt:lpstr>Careers in STEM Fields</vt:lpstr>
      <vt:lpstr>What is STEM?</vt:lpstr>
      <vt:lpstr>STEM Job Market (2013)</vt:lpstr>
      <vt:lpstr>STEM Jobs by Career Area</vt:lpstr>
      <vt:lpstr>Demand for STEM Graduates</vt:lpstr>
      <vt:lpstr>Demand is Only Growing</vt:lpstr>
      <vt:lpstr>Interdisciplinary Computer Science</vt:lpstr>
      <vt:lpstr>Learning to Program is for Everyone</vt:lpstr>
      <vt:lpstr>Computer Science and Biology</vt:lpstr>
      <vt:lpstr>Computer Science and Film</vt:lpstr>
      <vt:lpstr>Computer Science and Healthcare</vt:lpstr>
      <vt:lpstr>Computer Science and Space</vt:lpstr>
      <vt:lpstr>Computer Science and MechE</vt:lpstr>
      <vt:lpstr>(More Robots)</vt:lpstr>
      <vt:lpstr>Computer Science and Finance</vt:lpstr>
      <vt:lpstr>Grad School</vt:lpstr>
      <vt:lpstr>Why (or Why Not) Grad School?</vt:lpstr>
      <vt:lpstr>Why (or Why Not) Grad School?</vt:lpstr>
      <vt:lpstr>How Long is Grad School?</vt:lpstr>
      <vt:lpstr>What Is It Good For?</vt:lpstr>
      <vt:lpstr>What Most Schools Don’t Teach</vt:lpstr>
      <vt:lpstr>Announcements</vt:lpstr>
    </vt:vector>
  </TitlesOfParts>
  <Company>UMBC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Gibson</dc:creator>
  <cp:lastModifiedBy>User</cp:lastModifiedBy>
  <cp:revision>68</cp:revision>
  <dcterms:created xsi:type="dcterms:W3CDTF">2014-05-05T14:25:42Z</dcterms:created>
  <dcterms:modified xsi:type="dcterms:W3CDTF">2016-09-06T13:29:55Z</dcterms:modified>
</cp:coreProperties>
</file>